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mercerislandschools.org/cms/lib/WA01001855/Centricity/Domain/1358/2022F8%20-%20iPad%20Agreement%209.1.18.pdf" TargetMode="Externa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0a9abf1e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0a9abf1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Helix Nebula (also called the Eye of Sauron): About 700 light years away.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It’s a dying star about the size of our sun and it will become a white dwarf.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0a9abf1e2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0a9abf1e2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Actual cost may be higher than 3rd party if extra staff has to be hired.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Turnaround may be slower if no dedicated staff or parts have to be ordered.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Staff repairs will also be easier to manage than student repairs.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0a9abf1e2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0a9abf1e2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Low Cost: Little staff time and no 3rd party repair.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Can be implemented as a club, after school program, work study, or a class.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School in Ohio actually has this as a business class.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Kids learn sourcing and managing inventory, running a help desk, billing, and all the other aspects of running a small business.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Learning curve: Expect new students to damage 1 or 2 devices beyond repair.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Legal/Insurance: Story of a school that had a kid drop a box and break her foot.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0a9abf1e2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0a9abf1e2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Device tracking: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The devices now have to leave the school.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Need to fill out vendor paperwork.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Have to ship &amp; receive devices.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Taking longer: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Shipping will add a delay.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May still be faster if not enough staff on hand OR it takes a long time to get parts.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More expensive per repair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May ultimately be cheaper because of less staff time.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0a9abf1e2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0a9abf1e2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lphaUcPeriod"/>
            </a:pPr>
            <a:r>
              <a:rPr lang="en"/>
              <a:t>All of this depends on the number of devices you have.</a:t>
            </a:r>
            <a:endParaRPr/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lphaUcPeriod"/>
            </a:pPr>
            <a:r>
              <a:rPr lang="en"/>
              <a:t>Chromebook repairs: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Screens often take just 5-10 minutes.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No special equipment needed (besides screw drivers).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No glass shards flying around.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I personally LOVE the idea of a student run class.</a:t>
            </a:r>
            <a:endParaRPr/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iPad repairs: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Have to use heat to release adhesive.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Glass gets everywhere and kids will get cut / glass in an eye.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Learning curve is much higher.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Most of these repairs will take 45-60 minutes.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0a9abf1e2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0a9abf1e2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lphaUcPeriod"/>
            </a:pPr>
            <a:r>
              <a:rPr lang="en"/>
              <a:t>This applies whether you’re buying parts or doing 3rd party repairs.</a:t>
            </a:r>
            <a:endParaRPr/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lphaUcPeriod"/>
            </a:pPr>
            <a:r>
              <a:rPr lang="en"/>
              <a:t>References: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lphaLcPeriod"/>
            </a:pPr>
            <a:r>
              <a:rPr lang="en"/>
              <a:t>No one will give you bad references, but...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alphaLcPeriod"/>
            </a:pPr>
            <a:r>
              <a:rPr lang="en"/>
              <a:t>Make sure they’re doing similar volume and service as you.</a:t>
            </a:r>
            <a:endParaRPr/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Bulk: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Very different selling 1 or 2 at a time vs high volume.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Tell our B2B startup story.</a:t>
            </a:r>
            <a:endParaRPr/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Flexible (mostly applies to billing):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Do they offer the payment terms your accounting department wants/needs.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Will they bill things by department if need be?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Story of Florida repair shop that wouldn’t break a large order into multiple orders.</a:t>
            </a:r>
            <a:endParaRPr/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Speed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Most parts are coming from China and some can be hard to source.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Shipping can add significant time (UPS ground can take a week in one direction).</a:t>
            </a:r>
            <a:endParaRPr/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Contracts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If your school needs them, that’s one thing.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It’s a competitive industry so...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Prices frequently drop on parts. Give yourself the option to find better pricing.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If it’s your first time working with them, why get locked in. 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Keep your options open.</a:t>
            </a:r>
            <a:endParaRPr/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Forms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Your staff shouldn’t have to spend 10 minutes filling out incident reports.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Story of Berwyn. They had to spend 2 hours just filling out the forms.</a:t>
            </a:r>
            <a:endParaRPr/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Simple shipping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If you have to mail product out, they should include all shipping supplies.</a:t>
            </a:r>
            <a:endParaRPr/>
          </a:p>
          <a:p>
            <a: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Even if you use a local repair shop, ask if they’ll do shipping.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854dabc74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854dabc74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854dabc7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854dabc7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67861d61f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67861d61f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Kerrich was a math lecturer that went to visit family in Denmark in 1940. Caught in a Nazi invasion. Did this research in prison.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7861d61f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7861d61f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If you repair Chromebooks in-house…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Cost will be about $40 per repair for parts (may cost more for time).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67861d61f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67861d61f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Careful calling it insurance or fee. Call it a Tech Fund.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Insurance: Possible legal issues about what’s required.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AutoNum type="alphaLcPeriod"/>
            </a:pPr>
            <a:r>
              <a:rPr lang="en"/>
              <a:t>Fee: Can be waived under free lunch programs.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The dollar amount can be low - you’re not trying to make money.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For example: If it costs $40 to repair a Chromebook in-house and a 10% breakage rate, an $8 fee is theoretically double what you need.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Use your past data (or talk to colleagues) to get the breakaged data and do the math!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7861d61f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7861d61f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Source: </a:t>
            </a:r>
            <a:r>
              <a:rPr lang="en" u="sng">
                <a:solidFill>
                  <a:schemeClr val="hlink"/>
                </a:solidFill>
                <a:hlinkClick r:id="rId2"/>
              </a:rPr>
              <a:t>This Link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 think $25 is a bit too high.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 don’t like a $0 first time deductible (no “skin in the game”)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They should have clearly stated repair costs for families that opt-out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0a9abf1e2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0a9abf1e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Every situation is unique but this is what I’d do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Word your policy to highly encourage participation.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Some kind of deductible makes the student feel the pain - that will help.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lphaUcPeriod"/>
            </a:pPr>
            <a:r>
              <a:rPr lang="en"/>
              <a:t>Make the student include a section in the incident report where they discuss how to prevent this from happening again in the future.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67861d61f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67861d61f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Student Repairs: The new A/V club. Great skill for kids to learn and fun for them.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Sourcing parts: Some manufacturers will sell them to you.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Chromebook repairs are usually easier (especially LCDs).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iPads are not only a lot harder but the broken glass can be dangerous.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What if a student gets hurt? Talk to your legal/insurance team.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66725" y="0"/>
            <a:ext cx="4410576" cy="51435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D7E6B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34125"/>
            <a:ext cx="8520600" cy="388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rgbClr val="000000"/>
                </a:solidFill>
              </a:rPr>
              <a:t>Pros</a:t>
            </a:r>
            <a:endParaRPr b="1" sz="2400" u="sng"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Professional and (hopefully) competent staff.</a:t>
            </a:r>
            <a:endParaRPr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Lower per repair costs than 3rd party.</a:t>
            </a:r>
            <a:endParaRPr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Devices stay in-house.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</a:rPr>
              <a:t>Cons</a:t>
            </a:r>
            <a:endParaRPr b="1" sz="2400" u="sng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Takes up staff time.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Have to source and manage inventory.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Some complex repairs can be too difficult.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6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Staff Repairs</a:t>
            </a:r>
            <a:endParaRPr b="1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D7E6B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34125"/>
            <a:ext cx="8520600" cy="388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rgbClr val="000000"/>
                </a:solidFill>
              </a:rPr>
              <a:t>Pros</a:t>
            </a:r>
            <a:endParaRPr b="1" sz="2400" u="sng"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Potentially low cost.</a:t>
            </a:r>
            <a:endParaRPr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Less staff time.</a:t>
            </a:r>
            <a:endParaRPr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Can be a great learning opportunity.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</a:rPr>
              <a:t>Cons</a:t>
            </a:r>
            <a:endParaRPr b="1" sz="2400" u="sng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Still have to source and manage parts.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Ongoing learning curve as new students start.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Possible legal or insurance issues.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6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Student</a:t>
            </a:r>
            <a:r>
              <a:rPr b="1" lang="en" sz="3600"/>
              <a:t> Repairs</a:t>
            </a:r>
            <a:endParaRPr b="1" sz="3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D7E6B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34125"/>
            <a:ext cx="8520600" cy="388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rgbClr val="000000"/>
                </a:solidFill>
              </a:rPr>
              <a:t>Pros</a:t>
            </a:r>
            <a:endParaRPr b="1" sz="2400" u="sng"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Minimal staff time required.</a:t>
            </a:r>
            <a:endParaRPr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No staff or student repair training required.</a:t>
            </a:r>
            <a:endParaRPr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No inventory ordering or tracking.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</a:rPr>
              <a:t>Cons</a:t>
            </a:r>
            <a:endParaRPr b="1" sz="2400" u="sng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More expensive per repair.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More device tracking complexity.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May take longer.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6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3rd Party</a:t>
            </a:r>
            <a:r>
              <a:rPr b="1" lang="en" sz="3600"/>
              <a:t> Repairs</a:t>
            </a:r>
            <a:endParaRPr b="1"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D7E6B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311700" y="1134125"/>
            <a:ext cx="8520600" cy="367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Chromebooks: </a:t>
            </a:r>
            <a:r>
              <a:rPr lang="en">
                <a:solidFill>
                  <a:srgbClr val="000000"/>
                </a:solidFill>
              </a:rPr>
              <a:t>Most repairs will be simple, fast, &amp; safe.</a:t>
            </a:r>
            <a:endParaRPr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Setup a tech fund.</a:t>
            </a:r>
            <a:endParaRPr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Have students repair </a:t>
            </a:r>
            <a:r>
              <a:rPr lang="en">
                <a:solidFill>
                  <a:srgbClr val="000000"/>
                </a:solidFill>
              </a:rPr>
              <a:t>devices as a club or class.</a:t>
            </a:r>
            <a:endParaRPr>
              <a:solidFill>
                <a:srgbClr val="000000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Send </a:t>
            </a:r>
            <a:r>
              <a:rPr lang="en">
                <a:solidFill>
                  <a:srgbClr val="000000"/>
                </a:solidFill>
              </a:rPr>
              <a:t>more complex</a:t>
            </a:r>
            <a:r>
              <a:rPr lang="en">
                <a:solidFill>
                  <a:srgbClr val="000000"/>
                </a:solidFill>
              </a:rPr>
              <a:t> repairs to a 3rd party.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iPads</a:t>
            </a:r>
            <a:r>
              <a:rPr lang="en" sz="2400">
                <a:solidFill>
                  <a:schemeClr val="dk1"/>
                </a:solidFill>
              </a:rPr>
              <a:t>: </a:t>
            </a:r>
            <a:r>
              <a:rPr lang="en">
                <a:solidFill>
                  <a:schemeClr val="dk1"/>
                </a:solidFill>
              </a:rPr>
              <a:t>Much more difficult, more dangerous, and require more time.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Setup a tech fund.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Hire a dedicated staff member to do the repairs OR...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Send all repairs to a 3rd party.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6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Recommendations</a:t>
            </a:r>
            <a:endParaRPr b="1"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idx="1" type="body"/>
          </p:nvPr>
        </p:nvSpPr>
        <p:spPr>
          <a:xfrm>
            <a:off x="311700" y="1467400"/>
            <a:ext cx="8520600" cy="33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References. Make sure they apply to your situation.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Dedicated to Bulk.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Flexible to your needs.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Speed.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Shouldn’t require</a:t>
            </a:r>
            <a:r>
              <a:rPr lang="en">
                <a:solidFill>
                  <a:schemeClr val="dk1"/>
                </a:solidFill>
              </a:rPr>
              <a:t> long-term contracts.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Good warranty policy.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Few and simple forms.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6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Choosing a Vendor</a:t>
            </a:r>
            <a:endParaRPr b="1"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idx="1" type="body"/>
          </p:nvPr>
        </p:nvSpPr>
        <p:spPr>
          <a:xfrm>
            <a:off x="311700" y="1134125"/>
            <a:ext cx="4666800" cy="37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Matt McCormick, Founder</a:t>
            </a:r>
            <a:endParaRPr b="1" sz="2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Jet City Device Repair</a:t>
            </a:r>
            <a:endParaRPr b="1" sz="2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(312) 618-5802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matt.mccormick@jcdrepair.com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www.jcdrepair.com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142" name="Google Shape;142;p27"/>
          <p:cNvSpPr txBox="1"/>
          <p:nvPr>
            <p:ph type="title"/>
          </p:nvPr>
        </p:nvSpPr>
        <p:spPr>
          <a:xfrm>
            <a:off x="311700" y="445025"/>
            <a:ext cx="8520600" cy="6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Thank You!</a:t>
            </a:r>
            <a:endParaRPr b="1" sz="3600"/>
          </a:p>
        </p:txBody>
      </p:sp>
      <p:pic>
        <p:nvPicPr>
          <p:cNvPr id="143" name="Google Shape;14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7725" y="1134125"/>
            <a:ext cx="3714575" cy="371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1367925"/>
            <a:ext cx="5273700" cy="324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Matt McCormick</a:t>
            </a:r>
            <a:endParaRPr b="1" sz="2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Engineering Degree from UW-Madison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Master’s in Computer Science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Worked 4 years at Microsoft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Founded Jet City Device Repair in 2008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6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About Me</a:t>
            </a:r>
            <a:endParaRPr b="1" sz="360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09475" y="1215488"/>
            <a:ext cx="3522824" cy="3551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 </a:t>
            </a:r>
            <a:r>
              <a:rPr lang="en" sz="3600"/>
              <a:t>and its practical application in the life of an IT administrator</a:t>
            </a:r>
            <a:endParaRPr sz="3600"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</a:rPr>
              <a:t>Subtitle: Why most insurance is a really bad deal.</a:t>
            </a: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77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Law of Large Numbers - The Theory</a:t>
            </a:r>
            <a:endParaRPr b="1" sz="3600"/>
          </a:p>
        </p:txBody>
      </p:sp>
      <p:sp>
        <p:nvSpPr>
          <p:cNvPr id="73" name="Google Shape;73;p16"/>
          <p:cNvSpPr txBox="1"/>
          <p:nvPr/>
        </p:nvSpPr>
        <p:spPr>
          <a:xfrm>
            <a:off x="311700" y="1656725"/>
            <a:ext cx="4278300" cy="31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John Kerrich’s “discovery”</a:t>
            </a:r>
            <a:endParaRPr sz="2400"/>
          </a:p>
          <a:p>
            <a:pPr indent="-342900" lvl="0" marL="45720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/>
              <a:t>Flipped a coin 10,000 times</a:t>
            </a:r>
            <a:endParaRPr sz="1800"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/>
              <a:t>44% heads after 100 throws</a:t>
            </a:r>
            <a:endParaRPr sz="1800"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/>
              <a:t>50.67% after 10,000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90000" y="1656725"/>
            <a:ext cx="4220825" cy="282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6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Case Studies</a:t>
            </a:r>
            <a:endParaRPr sz="240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091525"/>
            <a:ext cx="8520600" cy="38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A</a:t>
            </a:r>
            <a:r>
              <a:rPr lang="en" sz="2400">
                <a:solidFill>
                  <a:srgbClr val="000000"/>
                </a:solidFill>
              </a:rPr>
              <a:t>ssumptions</a:t>
            </a:r>
            <a:endParaRPr sz="2400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1000 devices @ 10% annual breakage rate (100 / year)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Average 3rd party repair cost: $90 / repair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AppleCare+ Cost: $39.50 / year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Chromebook Insurance Cost: </a:t>
            </a:r>
            <a:r>
              <a:rPr lang="en">
                <a:solidFill>
                  <a:schemeClr val="dk1"/>
                </a:solidFill>
              </a:rPr>
              <a:t>$17.25 / year ($69 for 4 years)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Extra Cost of Insurance</a:t>
            </a:r>
            <a:endParaRPr sz="24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AppleCare+: Save $30,500 / year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Chromebook Insurance: Save $8,250 / year ($13,250 / year with self-repair)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3C47D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927250"/>
            <a:ext cx="5315400" cy="25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Charge students a nominal amount.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Write clear guidelines &amp; policies.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When a device breaks, repair it.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Charge a deductible.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11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Setup a Protection Program</a:t>
            </a:r>
            <a:endParaRPr b="1"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/>
              <a:t>Caveat: Talk to your school’s legal &amp; insurance people first.</a:t>
            </a:r>
            <a:endParaRPr i="1"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1524" y="1845050"/>
            <a:ext cx="2780774" cy="272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3C47D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71375" y="1764425"/>
            <a:ext cx="8460900" cy="300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Optional $25 charge per iPad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Deductibles: $0, $50, then full cost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$100 deductible if lost/stolen (must have police report)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Clearly stated guidelines &amp; exceptions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No device issued until parents sign yes or no.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109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Real-World Example</a:t>
            </a:r>
            <a:endParaRPr b="1"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/>
              <a:t>Mercer Island</a:t>
            </a:r>
            <a:r>
              <a:rPr i="1" lang="en" sz="2400"/>
              <a:t> Schools in Washington</a:t>
            </a:r>
            <a:endParaRPr i="1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3C47D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71375" y="1382525"/>
            <a:ext cx="8460900" cy="357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$15ish optional payment into a tech fund.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Clearly post repair costs for those that opt out.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$25ish deductible for 1st offence and escalate quickly.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$75(ish) replacement fee (1st offence).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Require a good case (get other staff to help enforce).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" sz="2400">
                <a:solidFill>
                  <a:srgbClr val="000000"/>
                </a:solidFill>
              </a:rPr>
              <a:t>Student incident report - should include future prevention.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7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Concrete(ish) Recommendations</a:t>
            </a:r>
            <a:endParaRPr i="1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D7E6B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622450"/>
            <a:ext cx="4718400" cy="25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" sz="2400">
                <a:solidFill>
                  <a:srgbClr val="000000"/>
                </a:solidFill>
              </a:rPr>
              <a:t>Staff Repairs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" sz="2400">
                <a:solidFill>
                  <a:srgbClr val="000000"/>
                </a:solidFill>
              </a:rPr>
              <a:t>Student Repairs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" sz="2400">
                <a:solidFill>
                  <a:srgbClr val="000000"/>
                </a:solidFill>
              </a:rPr>
              <a:t>3rd Party Repairs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6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Possible Repair Options</a:t>
            </a:r>
            <a:endParaRPr b="1" sz="3600"/>
          </a:p>
        </p:txBody>
      </p:sp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2500" y="1591325"/>
            <a:ext cx="3649800" cy="24179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